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2">
  <p:sldMasterIdLst>
    <p:sldMasterId id="2147483648" r:id="rId1"/>
  </p:sldMasterIdLst>
  <p:notesMasterIdLst>
    <p:notesMasterId r:id="rId34"/>
  </p:notesMasterIdLst>
  <p:sldIdLst>
    <p:sldId id="256" r:id="rId2"/>
    <p:sldId id="465" r:id="rId3"/>
    <p:sldId id="456" r:id="rId4"/>
    <p:sldId id="647" r:id="rId5"/>
    <p:sldId id="648" r:id="rId6"/>
    <p:sldId id="649" r:id="rId7"/>
    <p:sldId id="650" r:id="rId8"/>
    <p:sldId id="651" r:id="rId9"/>
    <p:sldId id="652" r:id="rId10"/>
    <p:sldId id="653" r:id="rId11"/>
    <p:sldId id="654" r:id="rId12"/>
    <p:sldId id="646" r:id="rId13"/>
    <p:sldId id="655" r:id="rId14"/>
    <p:sldId id="656" r:id="rId15"/>
    <p:sldId id="657" r:id="rId16"/>
    <p:sldId id="658" r:id="rId17"/>
    <p:sldId id="659" r:id="rId18"/>
    <p:sldId id="660" r:id="rId19"/>
    <p:sldId id="661" r:id="rId20"/>
    <p:sldId id="664" r:id="rId21"/>
    <p:sldId id="665" r:id="rId22"/>
    <p:sldId id="662" r:id="rId23"/>
    <p:sldId id="663" r:id="rId24"/>
    <p:sldId id="666" r:id="rId25"/>
    <p:sldId id="667" r:id="rId26"/>
    <p:sldId id="668" r:id="rId27"/>
    <p:sldId id="669" r:id="rId28"/>
    <p:sldId id="670" r:id="rId29"/>
    <p:sldId id="671" r:id="rId30"/>
    <p:sldId id="672" r:id="rId31"/>
    <p:sldId id="673" r:id="rId32"/>
    <p:sldId id="327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E48E3E2-4EDC-421E-A817-08906C1AAF32}">
          <p14:sldIdLst>
            <p14:sldId id="256"/>
            <p14:sldId id="465"/>
            <p14:sldId id="456"/>
            <p14:sldId id="647"/>
            <p14:sldId id="648"/>
            <p14:sldId id="649"/>
            <p14:sldId id="650"/>
            <p14:sldId id="651"/>
            <p14:sldId id="652"/>
            <p14:sldId id="653"/>
            <p14:sldId id="654"/>
            <p14:sldId id="646"/>
            <p14:sldId id="655"/>
            <p14:sldId id="656"/>
            <p14:sldId id="657"/>
            <p14:sldId id="658"/>
            <p14:sldId id="659"/>
            <p14:sldId id="660"/>
            <p14:sldId id="661"/>
            <p14:sldId id="664"/>
            <p14:sldId id="665"/>
            <p14:sldId id="662"/>
            <p14:sldId id="663"/>
            <p14:sldId id="666"/>
            <p14:sldId id="667"/>
            <p14:sldId id="668"/>
            <p14:sldId id="669"/>
            <p14:sldId id="670"/>
            <p14:sldId id="671"/>
            <p14:sldId id="672"/>
            <p14:sldId id="673"/>
            <p14:sldId id="3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C09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85714" autoAdjust="0"/>
  </p:normalViewPr>
  <p:slideViewPr>
    <p:cSldViewPr snapToGrid="0">
      <p:cViewPr varScale="1">
        <p:scale>
          <a:sx n="74" d="100"/>
          <a:sy n="74" d="100"/>
        </p:scale>
        <p:origin x="264" y="58"/>
      </p:cViewPr>
      <p:guideLst>
        <p:guide orient="horz" pos="2160"/>
        <p:guide pos="386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BA7C70-9C87-4AC3-991A-2093AF40E234}" type="datetimeFigureOut">
              <a:rPr lang="en-GB" smtClean="0"/>
              <a:t>01/06/2020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794051-DC1A-431C-AF9D-FAB16DA194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340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15945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9620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505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7659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94343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95556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9139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2501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8741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88370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5334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972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1637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14720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71403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48618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9920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47927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8682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6588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05930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417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3476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1258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784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621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4628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27440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1485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7803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3" y="4798243"/>
            <a:ext cx="11262867" cy="159232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3" y="2495447"/>
            <a:ext cx="10993547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9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10DBE74-A5B3-4162-86AA-62A9A5D1CEB7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3"/>
            <a:ext cx="691721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9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5" y="614407"/>
            <a:ext cx="11309339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CC5F-1905-421B-A468-70C16EDC7812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2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2" y="675728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5" y="675728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4" y="5956139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D280512-98DC-41FA-BF90-9E87F217571D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5" y="5951813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6" y="5956139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7200899" y="599725"/>
            <a:ext cx="4545121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4" y="5956139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D280512-98DC-41FA-BF90-9E87F217571D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5" y="5951813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6" y="5956139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355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5" y="614407"/>
            <a:ext cx="11309339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4" y="2180498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95279-4C0E-43E4-8821-3BA537DCAD1E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1" y="5956139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8" y="5102088"/>
            <a:ext cx="11290860" cy="129871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4" y="3043912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4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DEC1843-D98F-4246-A2AA-1C2168209271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3" y="606556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4" y="2228004"/>
            <a:ext cx="5422391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4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2698B-6EE1-42D0-9D8E-3F975B951F61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3" y="606556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20" y="2250894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5" y="2926054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7" y="2250894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10" y="2926054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E63A-CC31-42DA-BA98-2F647A592B91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CF80E-7A20-46FC-8B0C-0775CC58B0F2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6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5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6774E-2C17-4BD5-82DF-662444ADCE0A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4" y="5262298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189" indent="0">
              <a:buNone/>
              <a:defRPr sz="11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DF9F42F-7B30-47D3-A8DE-5034ED3EE9FB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3" y="5260129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5B7B3-E940-4FEF-9337-D3E4903C0CBE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3" y="5956139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E54AAE0-CCD0-4E5C-92E4-D3FE69A20D50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3"/>
            <a:ext cx="6917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1" y="5956139"/>
            <a:ext cx="10525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5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1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457189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5992" indent="-305992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29984" indent="-305992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99978" indent="-269993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1969" indent="-2339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1960" indent="-2339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99953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199945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38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930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2191" y="5150873"/>
            <a:ext cx="11167615" cy="1084569"/>
          </a:xfrm>
        </p:spPr>
        <p:txBody>
          <a:bodyPr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哈尔滨工业大学经济与管理学院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黄莹莹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3CAF60F-2810-4034-8D0A-4143516F524A}"/>
              </a:ext>
            </a:extLst>
          </p:cNvPr>
          <p:cNvSpPr txBox="1">
            <a:spLocks/>
          </p:cNvSpPr>
          <p:nvPr/>
        </p:nvSpPr>
        <p:spPr>
          <a:xfrm>
            <a:off x="512191" y="3123527"/>
            <a:ext cx="11167615" cy="6109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8A16A15-9840-46BF-849D-494B14303970}"/>
              </a:ext>
            </a:extLst>
          </p:cNvPr>
          <p:cNvSpPr/>
          <p:nvPr/>
        </p:nvSpPr>
        <p:spPr>
          <a:xfrm>
            <a:off x="2007378" y="1776005"/>
            <a:ext cx="817723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Python</a:t>
            </a:r>
            <a:r>
              <a:rPr lang="zh-CN" altLang="en-US" sz="60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金融大数据分析</a:t>
            </a:r>
            <a:endParaRPr lang="zh-CN" altLang="en-US" sz="6000" dirty="0">
              <a:solidFill>
                <a:schemeClr val="accent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407461-7C0A-4225-A40A-E94A6FD258C6}"/>
              </a:ext>
            </a:extLst>
          </p:cNvPr>
          <p:cNvSpPr/>
          <p:nvPr/>
        </p:nvSpPr>
        <p:spPr>
          <a:xfrm>
            <a:off x="2335999" y="3244334"/>
            <a:ext cx="75200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金融数据挖掘之爬虫技术进阶</a:t>
            </a:r>
            <a:endParaRPr lang="en-US" altLang="zh-CN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9492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IP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代理简介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使用方法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IP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代理的使用实战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C09A6C1-932F-4BD8-A8B2-28955E9EA1A8}"/>
              </a:ext>
            </a:extLst>
          </p:cNvPr>
          <p:cNvSpPr txBox="1"/>
          <p:nvPr/>
        </p:nvSpPr>
        <p:spPr>
          <a:xfrm>
            <a:off x="717238" y="2420632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从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API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链接的网页源代码中提取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IP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代理地址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E5C37F3-5BCD-4C4F-ABE7-33DA97007A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125.106.156.12:46281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E8EA470A-6AB8-4274-A179-91E3AAF462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125.106.156.12:46281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46E6DF7-F934-4869-AD34-CDC4F95EE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125.106.156.12:46281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ECB3BE36-328E-4C57-877B-529AD586DD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125.106.156.12:46281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5">
            <a:extLst>
              <a:ext uri="{FF2B5EF4-FFF2-40B4-BE49-F238E27FC236}">
                <a16:creationId xmlns:a16="http://schemas.microsoft.com/office/drawing/2014/main" id="{C75CE238-D38E-4D26-BB30-BCEF8C7D0D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125.106.156.12:46281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E912A4B-7622-4929-880F-DE146E5C6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819" y="3236602"/>
            <a:ext cx="7067550" cy="11811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97B0D056-F7CA-4C99-85AF-D989011F0FB5}"/>
              </a:ext>
            </a:extLst>
          </p:cNvPr>
          <p:cNvSpPr/>
          <p:nvPr/>
        </p:nvSpPr>
        <p:spPr>
          <a:xfrm>
            <a:off x="955964" y="4061056"/>
            <a:ext cx="1839191" cy="3462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1BC50AA-B9C2-40D9-94C6-98446D8E6FBE}"/>
              </a:ext>
            </a:extLst>
          </p:cNvPr>
          <p:cNvSpPr txBox="1"/>
          <p:nvPr/>
        </p:nvSpPr>
        <p:spPr>
          <a:xfrm>
            <a:off x="2952300" y="4009266"/>
            <a:ext cx="2005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第二行为空行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5F979322-05AD-4436-9FDB-0F62D7059025}"/>
              </a:ext>
            </a:extLst>
          </p:cNvPr>
          <p:cNvGrpSpPr/>
          <p:nvPr/>
        </p:nvGrpSpPr>
        <p:grpSpPr>
          <a:xfrm>
            <a:off x="455140" y="4706329"/>
            <a:ext cx="11281719" cy="1059872"/>
            <a:chOff x="448322" y="2685929"/>
            <a:chExt cx="11281719" cy="2363070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373E7555-5355-4515-A653-76CDC1DC6167}"/>
                </a:ext>
              </a:extLst>
            </p:cNvPr>
            <p:cNvSpPr/>
            <p:nvPr/>
          </p:nvSpPr>
          <p:spPr>
            <a:xfrm>
              <a:off x="448322" y="2685929"/>
              <a:ext cx="11281719" cy="236307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C5351C7-A6CE-45B7-B8D5-B4FC948C0234}"/>
                </a:ext>
              </a:extLst>
            </p:cNvPr>
            <p:cNvSpPr txBox="1"/>
            <p:nvPr/>
          </p:nvSpPr>
          <p:spPr>
            <a:xfrm>
              <a:off x="792001" y="2773021"/>
              <a:ext cx="8449090" cy="1843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proxy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'API</a:t>
              </a:r>
              <a:r>
                <a:rPr lang="zh-CN" altLang="en-US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链接</a:t>
              </a:r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).text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proxy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proxy.strip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952DA21C-91A1-4484-BF55-E5B34687A356}"/>
                </a:ext>
              </a:extLst>
            </p:cNvPr>
            <p:cNvSpPr txBox="1"/>
            <p:nvPr/>
          </p:nvSpPr>
          <p:spPr>
            <a:xfrm>
              <a:off x="7266817" y="2777429"/>
              <a:ext cx="4337173" cy="1843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API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链接的源代码信息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去除源代码中的换行符和空格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83755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0" grpId="0" animBg="1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4786ACA7-0990-4A6A-8334-2A41FE9F3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31" y="5729577"/>
            <a:ext cx="11271709" cy="7751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IP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代理简介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使用方法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IP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代理的使用实战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E4E9766-A66B-42DD-8E6F-DADB248396F8}"/>
              </a:ext>
            </a:extLst>
          </p:cNvPr>
          <p:cNvGrpSpPr/>
          <p:nvPr/>
        </p:nvGrpSpPr>
        <p:grpSpPr>
          <a:xfrm>
            <a:off x="455140" y="2596974"/>
            <a:ext cx="11281719" cy="2889425"/>
            <a:chOff x="448322" y="2685925"/>
            <a:chExt cx="11281719" cy="6442204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22677202-FD57-41C6-ACD2-EADEBE3B814F}"/>
                </a:ext>
              </a:extLst>
            </p:cNvPr>
            <p:cNvSpPr/>
            <p:nvPr/>
          </p:nvSpPr>
          <p:spPr>
            <a:xfrm>
              <a:off x="448322" y="2685925"/>
              <a:ext cx="11281719" cy="644220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F9BD16C-9F82-4E0D-B22A-E783FAA041B4}"/>
                </a:ext>
              </a:extLst>
            </p:cNvPr>
            <p:cNvSpPr txBox="1"/>
            <p:nvPr/>
          </p:nvSpPr>
          <p:spPr>
            <a:xfrm>
              <a:off x="792001" y="2773021"/>
              <a:ext cx="8449090" cy="6131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requests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proxy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'API</a:t>
              </a:r>
              <a:r>
                <a:rPr lang="zh-CN" altLang="en-US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链接</a:t>
              </a:r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).text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proxy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proxy.strip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proxies = {"http": "http://"+proxy, "https": "https://"+proxy}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'https://httpbin.org/get'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proxies=proxies).text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print(res)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8F75B73-13E1-4744-AE5F-6687FDB43A6D}"/>
                </a:ext>
              </a:extLst>
            </p:cNvPr>
            <p:cNvSpPr txBox="1"/>
            <p:nvPr/>
          </p:nvSpPr>
          <p:spPr>
            <a:xfrm>
              <a:off x="7266817" y="2777429"/>
              <a:ext cx="4337173" cy="6131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API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链接的源代码信息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去除源代码中的换行符和空格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配置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IP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代理地址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设置网址为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获得网址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源代码信息</a:t>
              </a: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56E8C53B-9A3B-4040-AB7B-2D05287F9F56}"/>
              </a:ext>
            </a:extLst>
          </p:cNvPr>
          <p:cNvSpPr/>
          <p:nvPr/>
        </p:nvSpPr>
        <p:spPr>
          <a:xfrm>
            <a:off x="798819" y="3061270"/>
            <a:ext cx="4760317" cy="7833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0AAF6F8-BE07-4CF7-B2DB-8914B3DC7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3616" y="4195653"/>
            <a:ext cx="5686425" cy="2381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3C1AA8EE-D589-4229-9D01-9EF331181D43}"/>
              </a:ext>
            </a:extLst>
          </p:cNvPr>
          <p:cNvSpPr/>
          <p:nvPr/>
        </p:nvSpPr>
        <p:spPr>
          <a:xfrm>
            <a:off x="6202091" y="5956139"/>
            <a:ext cx="2505491" cy="2135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384D5D0-3BA8-447E-A7CB-67B18168962D}"/>
              </a:ext>
            </a:extLst>
          </p:cNvPr>
          <p:cNvSpPr/>
          <p:nvPr/>
        </p:nvSpPr>
        <p:spPr>
          <a:xfrm>
            <a:off x="458330" y="6047051"/>
            <a:ext cx="1173907" cy="2742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364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7" grpId="0" animBg="1"/>
      <p:bldP spid="18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A95E36-29E6-4B75-B696-8DE38E13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5B3E64C-75B2-4C79-B94D-19F8F4C09E6F}"/>
              </a:ext>
            </a:extLst>
          </p:cNvPr>
          <p:cNvSpPr txBox="1"/>
          <p:nvPr/>
        </p:nvSpPr>
        <p:spPr>
          <a:xfrm>
            <a:off x="783773" y="2958832"/>
            <a:ext cx="6020292" cy="1528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5800"/>
              </a:lnSpc>
              <a:defRPr sz="4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2. </a:t>
            </a:r>
            <a:r>
              <a:rPr lang="zh-CN" altLang="en-US" dirty="0"/>
              <a:t>爬虫技术进阶</a:t>
            </a:r>
            <a:endParaRPr lang="en-US" altLang="zh-CN" dirty="0"/>
          </a:p>
          <a:p>
            <a:pPr algn="r"/>
            <a:r>
              <a:rPr lang="en-US" altLang="zh-CN" dirty="0"/>
              <a:t>——Selenium</a:t>
            </a:r>
            <a:r>
              <a:rPr lang="zh-CN" altLang="en-US" dirty="0"/>
              <a:t>库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CEFB646-8879-4024-94E9-F8430C038572}"/>
              </a:ext>
            </a:extLst>
          </p:cNvPr>
          <p:cNvSpPr/>
          <p:nvPr/>
        </p:nvSpPr>
        <p:spPr>
          <a:xfrm>
            <a:off x="7512628" y="2422178"/>
            <a:ext cx="4499038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网络数据挖掘的难点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模拟浏览器</a:t>
            </a:r>
            <a:r>
              <a:rPr lang="en-US" altLang="zh-CN" sz="28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ChromeDriver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Selenium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库的安装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Selenium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库的使用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8684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网络数据挖掘的难点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2F4C62-C797-4C95-B33B-EC5EF664D7E4}"/>
              </a:ext>
            </a:extLst>
          </p:cNvPr>
          <p:cNvSpPr txBox="1"/>
          <p:nvPr/>
        </p:nvSpPr>
        <p:spPr>
          <a:xfrm>
            <a:off x="737332" y="2512894"/>
            <a:ext cx="10897012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获取网页“真正”的源代码，或者说数据挖掘需要的源代码十分困难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爬虫技术的一大难题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38027BA-8D20-4115-9E31-80479C88E76C}"/>
              </a:ext>
            </a:extLst>
          </p:cNvPr>
          <p:cNvSpPr/>
          <p:nvPr/>
        </p:nvSpPr>
        <p:spPr>
          <a:xfrm>
            <a:off x="747965" y="3208515"/>
            <a:ext cx="112646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原因：网页是动态渲染出来的，而通过常规爬虫手段获取的则是未经渲染的信息。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A30FF8F-7D43-400A-B229-744D2E3706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77"/>
          <a:stretch/>
        </p:blipFill>
        <p:spPr>
          <a:xfrm>
            <a:off x="388690" y="4258092"/>
            <a:ext cx="6147191" cy="1715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7D092BD-67F0-41DA-AC03-34C680EDC9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0676" y="3819488"/>
            <a:ext cx="4383668" cy="28048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8C59899B-9898-44A9-9A56-23D3599F4892}"/>
              </a:ext>
            </a:extLst>
          </p:cNvPr>
          <p:cNvSpPr/>
          <p:nvPr/>
        </p:nvSpPr>
        <p:spPr>
          <a:xfrm>
            <a:off x="956795" y="4869064"/>
            <a:ext cx="1859142" cy="5762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6307D90-009E-4252-80F5-49B66D06860B}"/>
              </a:ext>
            </a:extLst>
          </p:cNvPr>
          <p:cNvSpPr/>
          <p:nvPr/>
        </p:nvSpPr>
        <p:spPr>
          <a:xfrm>
            <a:off x="9923386" y="4720128"/>
            <a:ext cx="614133" cy="25711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5FC6819-8878-45CB-AAD8-E80E3CAA995A}"/>
              </a:ext>
            </a:extLst>
          </p:cNvPr>
          <p:cNvSpPr txBox="1"/>
          <p:nvPr/>
        </p:nvSpPr>
        <p:spPr>
          <a:xfrm>
            <a:off x="6704063" y="4871370"/>
            <a:ext cx="1093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F12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键</a:t>
            </a:r>
          </a:p>
        </p:txBody>
      </p:sp>
    </p:spTree>
    <p:extLst>
      <p:ext uri="{BB962C8B-B14F-4D97-AF65-F5344CB8AC3E}">
        <p14:creationId xmlns:p14="http://schemas.microsoft.com/office/powerpoint/2010/main" val="3245327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20" grpId="0"/>
      <p:bldP spid="12" grpId="0" animBg="1"/>
      <p:bldP spid="13" grpId="0" animBg="1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网络数据挖掘的难点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2F4C62-C797-4C95-B33B-EC5EF664D7E4}"/>
              </a:ext>
            </a:extLst>
          </p:cNvPr>
          <p:cNvSpPr txBox="1"/>
          <p:nvPr/>
        </p:nvSpPr>
        <p:spPr>
          <a:xfrm>
            <a:off x="737332" y="2512894"/>
            <a:ext cx="10897012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获取网页“真正”的源代码，或者说数据挖掘需要的源代码十分困难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爬虫技术的一大难题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38027BA-8D20-4115-9E31-80479C88E76C}"/>
              </a:ext>
            </a:extLst>
          </p:cNvPr>
          <p:cNvSpPr/>
          <p:nvPr/>
        </p:nvSpPr>
        <p:spPr>
          <a:xfrm>
            <a:off x="747965" y="3208515"/>
            <a:ext cx="112646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原因：网页是动态渲染出来的，而通过常规爬虫手段获取的则是未经渲染的信息。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A30FF8F-7D43-400A-B229-744D2E3706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77"/>
          <a:stretch/>
        </p:blipFill>
        <p:spPr>
          <a:xfrm>
            <a:off x="388690" y="4258092"/>
            <a:ext cx="6147191" cy="1715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8C59899B-9898-44A9-9A56-23D3599F4892}"/>
              </a:ext>
            </a:extLst>
          </p:cNvPr>
          <p:cNvSpPr/>
          <p:nvPr/>
        </p:nvSpPr>
        <p:spPr>
          <a:xfrm>
            <a:off x="956795" y="4869064"/>
            <a:ext cx="1859142" cy="5762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67BBCD6-34DD-45C9-BF4F-6B91FCBBB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8717" y="3907725"/>
            <a:ext cx="4321323" cy="27530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BE4AB62-0793-4057-BC0B-46B6228B973C}"/>
              </a:ext>
            </a:extLst>
          </p:cNvPr>
          <p:cNvSpPr txBox="1"/>
          <p:nvPr/>
        </p:nvSpPr>
        <p:spPr>
          <a:xfrm>
            <a:off x="6704063" y="4871370"/>
            <a:ext cx="17957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爬取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C3F52EA-0D59-405A-AA08-82F0528CEDF9}"/>
              </a:ext>
            </a:extLst>
          </p:cNvPr>
          <p:cNvSpPr/>
          <p:nvPr/>
        </p:nvSpPr>
        <p:spPr>
          <a:xfrm>
            <a:off x="7408716" y="6424468"/>
            <a:ext cx="3429001" cy="25711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4287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网络数据挖掘的难点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2F4C62-C797-4C95-B33B-EC5EF664D7E4}"/>
              </a:ext>
            </a:extLst>
          </p:cNvPr>
          <p:cNvSpPr txBox="1"/>
          <p:nvPr/>
        </p:nvSpPr>
        <p:spPr>
          <a:xfrm>
            <a:off x="737332" y="2512894"/>
            <a:ext cx="10897012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通过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键可以看到的内容，为什么用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Python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却爬取不到呢？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爬虫技术的一大难题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38027BA-8D20-4115-9E31-80479C88E76C}"/>
              </a:ext>
            </a:extLst>
          </p:cNvPr>
          <p:cNvSpPr/>
          <p:nvPr/>
        </p:nvSpPr>
        <p:spPr>
          <a:xfrm>
            <a:off x="747965" y="3094214"/>
            <a:ext cx="10897013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原因：通过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键看到的其实是网页动态渲染后的内容，它能够被常规手段爬取的信息很有限。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7A9BA8C-FA91-4D6A-936E-B2CA0CD6C226}"/>
              </a:ext>
            </a:extLst>
          </p:cNvPr>
          <p:cNvSpPr/>
          <p:nvPr/>
        </p:nvSpPr>
        <p:spPr>
          <a:xfrm>
            <a:off x="754891" y="4181797"/>
            <a:ext cx="10897013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快速验证的办法：在网页上右击，然后选择“查看网页源代码”命令，是否有显示通过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键能看到的内容。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37A6E55-B332-4D4D-9CEE-DAAD0277A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48" y="5445937"/>
            <a:ext cx="11236493" cy="11350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8793420C-D8A9-4B87-975C-2D03347FF475}"/>
              </a:ext>
            </a:extLst>
          </p:cNvPr>
          <p:cNvSpPr/>
          <p:nvPr/>
        </p:nvSpPr>
        <p:spPr>
          <a:xfrm>
            <a:off x="8925789" y="5435545"/>
            <a:ext cx="1818412" cy="3651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068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0" grpId="0"/>
      <p:bldP spid="16" grpId="0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模拟浏览器</a:t>
            </a:r>
            <a:r>
              <a:rPr lang="en-US" altLang="zh-CN" sz="4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ChromeDriver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安装谷歌浏览器并查看版本号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F5E4EFC-314F-4D4A-9E9F-E55872D1C37A}"/>
              </a:ext>
            </a:extLst>
          </p:cNvPr>
          <p:cNvSpPr txBox="1"/>
          <p:nvPr/>
        </p:nvSpPr>
        <p:spPr>
          <a:xfrm>
            <a:off x="737332" y="2492112"/>
            <a:ext cx="10897012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谷歌浏览器的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官方下载地址：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www.google.cn/chrome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39AEF44-DE83-48E8-832F-00C456928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365" y="4308892"/>
            <a:ext cx="8382000" cy="2324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877AD88B-DBEF-4E75-AD09-6E594EB2BF73}"/>
              </a:ext>
            </a:extLst>
          </p:cNvPr>
          <p:cNvSpPr txBox="1"/>
          <p:nvPr/>
        </p:nvSpPr>
        <p:spPr>
          <a:xfrm>
            <a:off x="737332" y="3031160"/>
            <a:ext cx="10897012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查看版本号：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单击谷歌浏览器右上角的菜单按钮，在弹出的菜单底部选择“帮助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Google Chrome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”命令。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A7AD30E-7C7E-46EE-954F-7B31D76635EB}"/>
              </a:ext>
            </a:extLst>
          </p:cNvPr>
          <p:cNvSpPr/>
          <p:nvPr/>
        </p:nvSpPr>
        <p:spPr>
          <a:xfrm>
            <a:off x="2702467" y="6220223"/>
            <a:ext cx="3002142" cy="29487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13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FFC0247-BE2F-4DB4-A576-E22A0BC58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22" y="4800742"/>
            <a:ext cx="11298319" cy="1705218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模拟浏览器</a:t>
            </a:r>
            <a:r>
              <a:rPr lang="en-US" altLang="zh-CN" sz="4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ChromeDriver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ChromeDriver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下载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F5E4EFC-314F-4D4A-9E9F-E55872D1C37A}"/>
              </a:ext>
            </a:extLst>
          </p:cNvPr>
          <p:cNvSpPr txBox="1"/>
          <p:nvPr/>
        </p:nvSpPr>
        <p:spPr>
          <a:xfrm>
            <a:off x="737332" y="2492112"/>
            <a:ext cx="10897012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ChromeDriver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官方下载地址：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sites.google.com/a/chromium.org/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chromedriver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/downloads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77AD88B-DBEF-4E75-AD09-6E594EB2BF73}"/>
              </a:ext>
            </a:extLst>
          </p:cNvPr>
          <p:cNvSpPr txBox="1"/>
          <p:nvPr/>
        </p:nvSpPr>
        <p:spPr>
          <a:xfrm>
            <a:off x="737332" y="3571491"/>
            <a:ext cx="10897012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ChromeDirver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镜像网站地址：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http://npm.taobao.org/mirrors/chromedriver/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A7AD30E-7C7E-46EE-954F-7B31D76635EB}"/>
              </a:ext>
            </a:extLst>
          </p:cNvPr>
          <p:cNvSpPr/>
          <p:nvPr/>
        </p:nvSpPr>
        <p:spPr>
          <a:xfrm>
            <a:off x="505885" y="5505913"/>
            <a:ext cx="1226094" cy="2800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634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模拟浏览器</a:t>
            </a:r>
            <a:r>
              <a:rPr lang="en-US" altLang="zh-CN" sz="4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ChromeDriver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ChromeDriver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安装（以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Windows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为例）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BA7E2D0-DC7A-448F-BD35-888D2A8936C6}"/>
              </a:ext>
            </a:extLst>
          </p:cNvPr>
          <p:cNvSpPr txBox="1"/>
          <p:nvPr/>
        </p:nvSpPr>
        <p:spPr>
          <a:xfrm>
            <a:off x="717238" y="2517112"/>
            <a:ext cx="11107338" cy="2807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第一步：按快捷键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Win+R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调出“运行”对话框，输入“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cmd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”，按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Enter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第二步：在弹出的命令窗口中输入“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where python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”，按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Enter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键，会显示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Python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的安装路径。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第三步：打开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Windows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文件资源管理器，进入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Python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的安装路径，找到并打开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Scripts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文件夹。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第四步：将下载好的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chromedriver_win32.zip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解压，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将得到的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exe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文件复制到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Scripts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文件夹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第五步：再次打开命令窗口，输入“</a:t>
            </a:r>
            <a:r>
              <a:rPr lang="en-US" altLang="zh-CN" sz="20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chromedriver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”，按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Enter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键，如果显示类似下图所示信息，就说明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ChromeDriver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安装成功了。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E0A56A0-49A3-4CB1-B54F-92333A983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56" y="5411591"/>
            <a:ext cx="11286885" cy="11098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931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库的安装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pip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安装法（以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Windows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为例）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BA7E2D0-DC7A-448F-BD35-888D2A8936C6}"/>
              </a:ext>
            </a:extLst>
          </p:cNvPr>
          <p:cNvSpPr txBox="1"/>
          <p:nvPr/>
        </p:nvSpPr>
        <p:spPr>
          <a:xfrm>
            <a:off x="717238" y="2517112"/>
            <a:ext cx="11107338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第一步：按快捷键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Win+R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调出“运行”对话框，输入“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cmd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”，按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Enter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第二步：在弹出的命令窗口中输入“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pip install selenium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”，按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Enter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1446711-266E-40AA-8E75-DA567C00E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028" y="3601542"/>
            <a:ext cx="9482674" cy="30642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1C5C296F-7785-4DE9-9CDE-CCD2C8E24CB5}"/>
              </a:ext>
            </a:extLst>
          </p:cNvPr>
          <p:cNvSpPr/>
          <p:nvPr/>
        </p:nvSpPr>
        <p:spPr>
          <a:xfrm>
            <a:off x="6199910" y="3638193"/>
            <a:ext cx="1666008" cy="2168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331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A95E36-29E6-4B75-B696-8DE38E13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5B3E64C-75B2-4C79-B94D-19F8F4C09E6F}"/>
              </a:ext>
            </a:extLst>
          </p:cNvPr>
          <p:cNvSpPr txBox="1"/>
          <p:nvPr/>
        </p:nvSpPr>
        <p:spPr>
          <a:xfrm>
            <a:off x="783773" y="2958832"/>
            <a:ext cx="6020292" cy="1528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800"/>
              </a:lnSpc>
            </a:pP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爬虫技术进阶</a:t>
            </a:r>
            <a:endParaRPr lang="en-US" altLang="zh-CN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ts val="5800"/>
              </a:lnSpc>
            </a:pP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——IP</a:t>
            </a:r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代理简介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0BFCDA5-693A-4015-B9C4-1E759DD52C6D}"/>
              </a:ext>
            </a:extLst>
          </p:cNvPr>
          <p:cNvSpPr/>
          <p:nvPr/>
        </p:nvSpPr>
        <p:spPr>
          <a:xfrm>
            <a:off x="7606244" y="3596231"/>
            <a:ext cx="3963003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IP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代理的使用方法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334269C-2ED7-4AF1-B863-A492696BEE35}"/>
              </a:ext>
            </a:extLst>
          </p:cNvPr>
          <p:cNvSpPr/>
          <p:nvPr/>
        </p:nvSpPr>
        <p:spPr>
          <a:xfrm>
            <a:off x="7606243" y="2918439"/>
            <a:ext cx="4177048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IP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代理的工作原理</a:t>
            </a:r>
          </a:p>
        </p:txBody>
      </p:sp>
    </p:spTree>
    <p:extLst>
      <p:ext uri="{BB962C8B-B14F-4D97-AF65-F5344CB8AC3E}">
        <p14:creationId xmlns:p14="http://schemas.microsoft.com/office/powerpoint/2010/main" val="3257770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库的安装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手动安装法（以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Windows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为例）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BA7E2D0-DC7A-448F-BD35-888D2A8936C6}"/>
              </a:ext>
            </a:extLst>
          </p:cNvPr>
          <p:cNvSpPr txBox="1"/>
          <p:nvPr/>
        </p:nvSpPr>
        <p:spPr>
          <a:xfrm>
            <a:off x="717238" y="2517112"/>
            <a:ext cx="11107338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第一步：从官网地址（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https://pypi.org/project/selenium/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）下载拓展名为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gz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的源码包。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第二步：下载后解压，按快捷键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Win+R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调出“运行”对话框，输入“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cmd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”，按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Enter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第三步：在弹出的命令窗口中输入“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cd 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文件所在目录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”，按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Enter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第四步：在弹出的命令窗口中输入“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python setup.py install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，按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Enter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键，进行安装。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DD09184-95FC-4211-A87F-BD12F8DAA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490" y="4435864"/>
            <a:ext cx="4972043" cy="23332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06C33382-904C-437B-9CBE-E7DF125A2AD1}"/>
              </a:ext>
            </a:extLst>
          </p:cNvPr>
          <p:cNvSpPr/>
          <p:nvPr/>
        </p:nvSpPr>
        <p:spPr>
          <a:xfrm>
            <a:off x="1028700" y="6203373"/>
            <a:ext cx="1070264" cy="21534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7D4E0F0-D6D6-4270-888A-5E89B5CD83CB}"/>
              </a:ext>
            </a:extLst>
          </p:cNvPr>
          <p:cNvSpPr/>
          <p:nvPr/>
        </p:nvSpPr>
        <p:spPr>
          <a:xfrm>
            <a:off x="2278202" y="6481059"/>
            <a:ext cx="1070264" cy="21534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8B3DA24-396F-4603-ABB8-069BFBBBD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435864"/>
            <a:ext cx="5178136" cy="2315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61F198D2-D4A4-4E5F-9E36-C581320484B8}"/>
              </a:ext>
            </a:extLst>
          </p:cNvPr>
          <p:cNvSpPr/>
          <p:nvPr/>
        </p:nvSpPr>
        <p:spPr>
          <a:xfrm>
            <a:off x="7604413" y="4456646"/>
            <a:ext cx="3586596" cy="2088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402B6C6-EDC1-475F-8067-178A54853A81}"/>
              </a:ext>
            </a:extLst>
          </p:cNvPr>
          <p:cNvSpPr/>
          <p:nvPr/>
        </p:nvSpPr>
        <p:spPr>
          <a:xfrm>
            <a:off x="9588212" y="4699095"/>
            <a:ext cx="1384588" cy="2088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40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/>
      <p:bldP spid="15" grpId="0" animBg="1"/>
      <p:bldP spid="16" grpId="0" animBg="1"/>
      <p:bldP spid="17" grpId="0" animBg="1"/>
      <p:bldP spid="1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库的安装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小试牛刀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65D8FEF-AA9D-4E02-98CC-08BD669EF6DF}"/>
              </a:ext>
            </a:extLst>
          </p:cNvPr>
          <p:cNvGrpSpPr/>
          <p:nvPr/>
        </p:nvGrpSpPr>
        <p:grpSpPr>
          <a:xfrm>
            <a:off x="455140" y="2554553"/>
            <a:ext cx="11281719" cy="1383604"/>
            <a:chOff x="448322" y="2685929"/>
            <a:chExt cx="11281719" cy="3084857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1E0FF88-B1BE-4EC9-98B5-E2A0856FE576}"/>
                </a:ext>
              </a:extLst>
            </p:cNvPr>
            <p:cNvSpPr/>
            <p:nvPr/>
          </p:nvSpPr>
          <p:spPr>
            <a:xfrm>
              <a:off x="448322" y="2685929"/>
              <a:ext cx="11281719" cy="308485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C260CD0-0A80-4B1B-A3DE-DF8340FC66D2}"/>
                </a:ext>
              </a:extLst>
            </p:cNvPr>
            <p:cNvSpPr txBox="1"/>
            <p:nvPr/>
          </p:nvSpPr>
          <p:spPr>
            <a:xfrm>
              <a:off x="792001" y="2773021"/>
              <a:ext cx="8449090" cy="2700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from selenium import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webdriver.Chrome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("https://www.baidu.com/")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DA02B25-8D5A-4349-BEBE-041D070EA2BE}"/>
                </a:ext>
              </a:extLst>
            </p:cNvPr>
            <p:cNvSpPr txBox="1"/>
            <p:nvPr/>
          </p:nvSpPr>
          <p:spPr>
            <a:xfrm>
              <a:off x="6518673" y="2777429"/>
              <a:ext cx="5085317" cy="2700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从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selenium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库中引入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功能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声明要模拟的浏览器是谷歌浏览器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访问百度网页</a:t>
              </a: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A9F6FE6E-A7B8-4114-AF2A-2A0D55453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40" y="4120322"/>
            <a:ext cx="11281720" cy="26102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79B48EF1-6108-4ED2-B649-816F8C5ACAE8}"/>
              </a:ext>
            </a:extLst>
          </p:cNvPr>
          <p:cNvSpPr/>
          <p:nvPr/>
        </p:nvSpPr>
        <p:spPr>
          <a:xfrm>
            <a:off x="517486" y="4686309"/>
            <a:ext cx="1666008" cy="2168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210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库的使用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网页基本操作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1734F22-9094-4CA7-A787-C96FBFFD2C9B}"/>
              </a:ext>
            </a:extLst>
          </p:cNvPr>
          <p:cNvGrpSpPr/>
          <p:nvPr/>
        </p:nvGrpSpPr>
        <p:grpSpPr>
          <a:xfrm>
            <a:off x="448322" y="2991419"/>
            <a:ext cx="11281719" cy="1383604"/>
            <a:chOff x="448322" y="2685929"/>
            <a:chExt cx="11281719" cy="308485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2BC6EA4-B087-4D0F-B3B4-10FCBEB5A5E7}"/>
                </a:ext>
              </a:extLst>
            </p:cNvPr>
            <p:cNvSpPr/>
            <p:nvPr/>
          </p:nvSpPr>
          <p:spPr>
            <a:xfrm>
              <a:off x="448322" y="2685929"/>
              <a:ext cx="11281719" cy="308485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E1CF54C-4C11-436B-BE1A-BAA31057D2C4}"/>
                </a:ext>
              </a:extLst>
            </p:cNvPr>
            <p:cNvSpPr txBox="1"/>
            <p:nvPr/>
          </p:nvSpPr>
          <p:spPr>
            <a:xfrm>
              <a:off x="792001" y="2773021"/>
              <a:ext cx="8449090" cy="2700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from selenium import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webdriver.Chrome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("https://www.baidu.com/")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335A092-D472-42F7-ADB0-F74AA4E9E5B7}"/>
                </a:ext>
              </a:extLst>
            </p:cNvPr>
            <p:cNvSpPr txBox="1"/>
            <p:nvPr/>
          </p:nvSpPr>
          <p:spPr>
            <a:xfrm>
              <a:off x="6518673" y="2777429"/>
              <a:ext cx="5085317" cy="2700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从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selenium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库中引入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功能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声明要模拟的浏览器是谷歌浏览器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访问百度网页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90C919E-1530-4544-9FF4-8E8080D72A65}"/>
              </a:ext>
            </a:extLst>
          </p:cNvPr>
          <p:cNvGrpSpPr/>
          <p:nvPr/>
        </p:nvGrpSpPr>
        <p:grpSpPr>
          <a:xfrm>
            <a:off x="455140" y="4922996"/>
            <a:ext cx="11281719" cy="587865"/>
            <a:chOff x="448322" y="2685929"/>
            <a:chExt cx="11281719" cy="1310693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F590F830-E523-4E6E-9B1E-362764119603}"/>
                </a:ext>
              </a:extLst>
            </p:cNvPr>
            <p:cNvSpPr/>
            <p:nvPr/>
          </p:nvSpPr>
          <p:spPr>
            <a:xfrm>
              <a:off x="448322" y="2685929"/>
              <a:ext cx="11281719" cy="13106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A3E48C7-4406-47BE-85ED-E74A65783FF9}"/>
                </a:ext>
              </a:extLst>
            </p:cNvPr>
            <p:cNvSpPr txBox="1"/>
            <p:nvPr/>
          </p:nvSpPr>
          <p:spPr>
            <a:xfrm>
              <a:off x="792001" y="2773021"/>
              <a:ext cx="8449090" cy="98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browser.quit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1D56335-C337-4630-A296-B60879A53237}"/>
                </a:ext>
              </a:extLst>
            </p:cNvPr>
            <p:cNvSpPr txBox="1"/>
            <p:nvPr/>
          </p:nvSpPr>
          <p:spPr>
            <a:xfrm>
              <a:off x="6518673" y="2777429"/>
              <a:ext cx="5085317" cy="98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关闭网页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25B798A0-3B9D-40AC-81D5-E807E91F9747}"/>
              </a:ext>
            </a:extLst>
          </p:cNvPr>
          <p:cNvGrpSpPr/>
          <p:nvPr/>
        </p:nvGrpSpPr>
        <p:grpSpPr>
          <a:xfrm>
            <a:off x="455140" y="6037722"/>
            <a:ext cx="11281719" cy="587865"/>
            <a:chOff x="448322" y="2685929"/>
            <a:chExt cx="11281719" cy="1310693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89C0B17-C66C-41EC-BE72-7761FEE6F137}"/>
                </a:ext>
              </a:extLst>
            </p:cNvPr>
            <p:cNvSpPr/>
            <p:nvPr/>
          </p:nvSpPr>
          <p:spPr>
            <a:xfrm>
              <a:off x="448322" y="2685929"/>
              <a:ext cx="11281719" cy="13106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7953D9B-51E5-487A-8060-6FF00B42EACA}"/>
                </a:ext>
              </a:extLst>
            </p:cNvPr>
            <p:cNvSpPr txBox="1"/>
            <p:nvPr/>
          </p:nvSpPr>
          <p:spPr>
            <a:xfrm>
              <a:off x="792001" y="2773021"/>
              <a:ext cx="8449090" cy="98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browser.maximize_window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B3699FCC-33D0-4BB8-9D3F-4C82B54F957A}"/>
                </a:ext>
              </a:extLst>
            </p:cNvPr>
            <p:cNvSpPr txBox="1"/>
            <p:nvPr/>
          </p:nvSpPr>
          <p:spPr>
            <a:xfrm>
              <a:off x="6518673" y="2777429"/>
              <a:ext cx="5085317" cy="98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模拟浏览器窗口最大化</a:t>
              </a:r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D98F348-AECD-4CF7-AEA3-C2AC29555E0F}"/>
              </a:ext>
            </a:extLst>
          </p:cNvPr>
          <p:cNvSpPr txBox="1"/>
          <p:nvPr/>
        </p:nvSpPr>
        <p:spPr>
          <a:xfrm>
            <a:off x="395616" y="2374823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打开网页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A3364A5-B7D5-4E8B-AE6F-9F70317212FB}"/>
              </a:ext>
            </a:extLst>
          </p:cNvPr>
          <p:cNvSpPr txBox="1"/>
          <p:nvPr/>
        </p:nvSpPr>
        <p:spPr>
          <a:xfrm>
            <a:off x="388690" y="4303934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关闭网页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A7011A4-1BCA-4778-AB4E-F9ED25F0146D}"/>
              </a:ext>
            </a:extLst>
          </p:cNvPr>
          <p:cNvSpPr txBox="1"/>
          <p:nvPr/>
        </p:nvSpPr>
        <p:spPr>
          <a:xfrm>
            <a:off x="395616" y="5428182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网页最大化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07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5" grpId="0"/>
      <p:bldP spid="26" grpId="0"/>
      <p:bldP spid="2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库的使用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查找元素模拟鼠标和键盘操作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1734F22-9094-4CA7-A787-C96FBFFD2C9B}"/>
              </a:ext>
            </a:extLst>
          </p:cNvPr>
          <p:cNvGrpSpPr/>
          <p:nvPr/>
        </p:nvGrpSpPr>
        <p:grpSpPr>
          <a:xfrm>
            <a:off x="448322" y="2991419"/>
            <a:ext cx="11488177" cy="581057"/>
            <a:chOff x="448322" y="2685929"/>
            <a:chExt cx="11488177" cy="129551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2BC6EA4-B087-4D0F-B3B4-10FCBEB5A5E7}"/>
                </a:ext>
              </a:extLst>
            </p:cNvPr>
            <p:cNvSpPr/>
            <p:nvPr/>
          </p:nvSpPr>
          <p:spPr>
            <a:xfrm>
              <a:off x="448322" y="2685929"/>
              <a:ext cx="11281719" cy="12955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E1CF54C-4C11-436B-BE1A-BAA31057D2C4}"/>
                </a:ext>
              </a:extLst>
            </p:cNvPr>
            <p:cNvSpPr txBox="1"/>
            <p:nvPr/>
          </p:nvSpPr>
          <p:spPr>
            <a:xfrm>
              <a:off x="792001" y="2773021"/>
              <a:ext cx="8449090" cy="98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browser.find_element_by_xpath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'XPath</a:t>
              </a:r>
              <a:r>
                <a:rPr lang="zh-CN" altLang="en-US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内容</a:t>
              </a:r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335A092-D472-42F7-ADB0-F74AA4E9E5B7}"/>
                </a:ext>
              </a:extLst>
            </p:cNvPr>
            <p:cNvSpPr txBox="1"/>
            <p:nvPr/>
          </p:nvSpPr>
          <p:spPr>
            <a:xfrm>
              <a:off x="6851182" y="2773021"/>
              <a:ext cx="5085317" cy="98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XPath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的操作方法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D98F348-AECD-4CF7-AEA3-C2AC29555E0F}"/>
              </a:ext>
            </a:extLst>
          </p:cNvPr>
          <p:cNvSpPr txBox="1"/>
          <p:nvPr/>
        </p:nvSpPr>
        <p:spPr>
          <a:xfrm>
            <a:off x="395616" y="2374823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XPath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方法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5C29046-0CA7-469C-AAB1-B157C2A8F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22" y="3839775"/>
            <a:ext cx="4797454" cy="27906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50A86D16-4946-402B-8D84-62814A6292BE}"/>
              </a:ext>
            </a:extLst>
          </p:cNvPr>
          <p:cNvSpPr/>
          <p:nvPr/>
        </p:nvSpPr>
        <p:spPr>
          <a:xfrm>
            <a:off x="2667867" y="3834403"/>
            <a:ext cx="179242" cy="14531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33A922DE-68ED-4214-BDF4-366D43EDBF01}"/>
              </a:ext>
            </a:extLst>
          </p:cNvPr>
          <p:cNvCxnSpPr>
            <a:cxnSpLocks/>
          </p:cNvCxnSpPr>
          <p:nvPr/>
        </p:nvCxnSpPr>
        <p:spPr>
          <a:xfrm flipH="1">
            <a:off x="1724891" y="3979718"/>
            <a:ext cx="942976" cy="48837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133C06E4-D91C-48AE-B132-29C632BA6011}"/>
              </a:ext>
            </a:extLst>
          </p:cNvPr>
          <p:cNvCxnSpPr>
            <a:cxnSpLocks/>
          </p:cNvCxnSpPr>
          <p:nvPr/>
        </p:nvCxnSpPr>
        <p:spPr>
          <a:xfrm flipV="1">
            <a:off x="1724891" y="4608034"/>
            <a:ext cx="1194954" cy="6138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8BCCE0B9-302D-400F-BE2F-552A0AEA724B}"/>
              </a:ext>
            </a:extLst>
          </p:cNvPr>
          <p:cNvSpPr/>
          <p:nvPr/>
        </p:nvSpPr>
        <p:spPr>
          <a:xfrm>
            <a:off x="3422940" y="5649348"/>
            <a:ext cx="764596" cy="7604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AD84871-3AF5-45EF-B7A5-5EA907224B58}"/>
              </a:ext>
            </a:extLst>
          </p:cNvPr>
          <p:cNvSpPr/>
          <p:nvPr/>
        </p:nvSpPr>
        <p:spPr>
          <a:xfrm>
            <a:off x="4187535" y="4970476"/>
            <a:ext cx="893619" cy="7604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21E6EF1-3673-4F12-ADE2-D8326C8AB9A0}"/>
              </a:ext>
            </a:extLst>
          </p:cNvPr>
          <p:cNvSpPr/>
          <p:nvPr/>
        </p:nvSpPr>
        <p:spPr>
          <a:xfrm>
            <a:off x="5623608" y="4220958"/>
            <a:ext cx="575119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定位到搜索框的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XPath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内容为：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//*[@id="kw"]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5027B9D-5851-465C-92A6-D0A9FD8D6E49}"/>
              </a:ext>
            </a:extLst>
          </p:cNvPr>
          <p:cNvSpPr/>
          <p:nvPr/>
        </p:nvSpPr>
        <p:spPr>
          <a:xfrm>
            <a:off x="5623608" y="4814336"/>
            <a:ext cx="6710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定位到百度一下按钮的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XPath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内容为：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//*[@id="</a:t>
            </a:r>
            <a:r>
              <a:rPr lang="en-US" altLang="zh-CN" sz="20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"]</a:t>
            </a:r>
          </a:p>
        </p:txBody>
      </p:sp>
    </p:spTree>
    <p:extLst>
      <p:ext uri="{BB962C8B-B14F-4D97-AF65-F5344CB8AC3E}">
        <p14:creationId xmlns:p14="http://schemas.microsoft.com/office/powerpoint/2010/main" val="300750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5" grpId="0"/>
      <p:bldP spid="28" grpId="0" animBg="1"/>
      <p:bldP spid="30" grpId="0" animBg="1"/>
      <p:bldP spid="31" grpId="0" animBg="1"/>
      <p:bldP spid="20" grpId="0"/>
      <p:bldP spid="3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库的使用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查找元素模拟鼠标和键盘操作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1734F22-9094-4CA7-A787-C96FBFFD2C9B}"/>
              </a:ext>
            </a:extLst>
          </p:cNvPr>
          <p:cNvGrpSpPr/>
          <p:nvPr/>
        </p:nvGrpSpPr>
        <p:grpSpPr>
          <a:xfrm>
            <a:off x="448322" y="2991419"/>
            <a:ext cx="11488177" cy="2567717"/>
            <a:chOff x="448322" y="2685929"/>
            <a:chExt cx="11488177" cy="5724935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2BC6EA4-B087-4D0F-B3B4-10FCBEB5A5E7}"/>
                </a:ext>
              </a:extLst>
            </p:cNvPr>
            <p:cNvSpPr/>
            <p:nvPr/>
          </p:nvSpPr>
          <p:spPr>
            <a:xfrm>
              <a:off x="448322" y="2685929"/>
              <a:ext cx="11281719" cy="572493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E1CF54C-4C11-436B-BE1A-BAA31057D2C4}"/>
                </a:ext>
              </a:extLst>
            </p:cNvPr>
            <p:cNvSpPr txBox="1"/>
            <p:nvPr/>
          </p:nvSpPr>
          <p:spPr>
            <a:xfrm>
              <a:off x="792000" y="2773021"/>
              <a:ext cx="10502917" cy="5274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from selenium import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webdriver.Chrome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("https://www.baidu.com/")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browser.find_element_by_xpath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('//*[@id="kw"]').clear()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browser.find_element_by_xpath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('//*[@id="kw"]').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send_keys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('python')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browser.find_element_by_xpath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('//*[@id="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su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"]').click()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335A092-D472-42F7-ADB0-F74AA4E9E5B7}"/>
                </a:ext>
              </a:extLst>
            </p:cNvPr>
            <p:cNvSpPr txBox="1"/>
            <p:nvPr/>
          </p:nvSpPr>
          <p:spPr>
            <a:xfrm>
              <a:off x="6851182" y="2773021"/>
              <a:ext cx="5085317" cy="5274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从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selenium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库中引入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功能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声明要模拟的浏览器是谷歌浏览器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访问百度网页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清除搜索框默认文字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       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在搜索框输入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单击百度一下按钮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D98F348-AECD-4CF7-AEA3-C2AC29555E0F}"/>
              </a:ext>
            </a:extLst>
          </p:cNvPr>
          <p:cNvSpPr txBox="1"/>
          <p:nvPr/>
        </p:nvSpPr>
        <p:spPr>
          <a:xfrm>
            <a:off x="395616" y="2374823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XPath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方法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C8AC9AF-63CC-4E32-9F88-BF154C78B556}"/>
              </a:ext>
            </a:extLst>
          </p:cNvPr>
          <p:cNvSpPr/>
          <p:nvPr/>
        </p:nvSpPr>
        <p:spPr>
          <a:xfrm>
            <a:off x="7221680" y="4630561"/>
            <a:ext cx="2535383" cy="3466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E5A12BB-31CB-42E9-85DB-4FCD6DAAE370}"/>
              </a:ext>
            </a:extLst>
          </p:cNvPr>
          <p:cNvSpPr/>
          <p:nvPr/>
        </p:nvSpPr>
        <p:spPr>
          <a:xfrm>
            <a:off x="7221680" y="4247226"/>
            <a:ext cx="841665" cy="3466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7E02E04-EDA7-4208-9632-F27D31CED9EE}"/>
              </a:ext>
            </a:extLst>
          </p:cNvPr>
          <p:cNvSpPr/>
          <p:nvPr/>
        </p:nvSpPr>
        <p:spPr>
          <a:xfrm>
            <a:off x="7114305" y="5011882"/>
            <a:ext cx="841665" cy="3466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AE770F4-1EC7-4AA7-8C68-C2D706241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8045" y="2987214"/>
            <a:ext cx="5295633" cy="34760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6797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 animBg="1"/>
      <p:bldP spid="19" grpId="0" animBg="1"/>
      <p:bldP spid="2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30C7DF5-CCC4-4E87-BDCB-6EF34FBF0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88" y="3747745"/>
            <a:ext cx="4713576" cy="28851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库的使用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查找元素模拟鼠标和键盘操作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1734F22-9094-4CA7-A787-C96FBFFD2C9B}"/>
              </a:ext>
            </a:extLst>
          </p:cNvPr>
          <p:cNvGrpSpPr/>
          <p:nvPr/>
        </p:nvGrpSpPr>
        <p:grpSpPr>
          <a:xfrm>
            <a:off x="448322" y="2991419"/>
            <a:ext cx="11281719" cy="581057"/>
            <a:chOff x="448322" y="2685929"/>
            <a:chExt cx="11281719" cy="129551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2BC6EA4-B087-4D0F-B3B4-10FCBEB5A5E7}"/>
                </a:ext>
              </a:extLst>
            </p:cNvPr>
            <p:cNvSpPr/>
            <p:nvPr/>
          </p:nvSpPr>
          <p:spPr>
            <a:xfrm>
              <a:off x="448322" y="2685929"/>
              <a:ext cx="11281719" cy="12955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E1CF54C-4C11-436B-BE1A-BAA31057D2C4}"/>
                </a:ext>
              </a:extLst>
            </p:cNvPr>
            <p:cNvSpPr txBox="1"/>
            <p:nvPr/>
          </p:nvSpPr>
          <p:spPr>
            <a:xfrm>
              <a:off x="792001" y="2773021"/>
              <a:ext cx="8449090" cy="98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browser.find_element_by_css_selector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</a:t>
              </a:r>
              <a:r>
                <a:rPr lang="en-US" altLang="zh-CN" sz="20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css_selector</a:t>
              </a:r>
              <a:r>
                <a:rPr lang="zh-CN" altLang="en-US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内容</a:t>
              </a:r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335A092-D472-42F7-ADB0-F74AA4E9E5B7}"/>
                </a:ext>
              </a:extLst>
            </p:cNvPr>
            <p:cNvSpPr txBox="1"/>
            <p:nvPr/>
          </p:nvSpPr>
          <p:spPr>
            <a:xfrm>
              <a:off x="8212392" y="2773021"/>
              <a:ext cx="3398418" cy="98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css_selector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的操作方法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D98F348-AECD-4CF7-AEA3-C2AC29555E0F}"/>
              </a:ext>
            </a:extLst>
          </p:cNvPr>
          <p:cNvSpPr txBox="1"/>
          <p:nvPr/>
        </p:nvSpPr>
        <p:spPr>
          <a:xfrm>
            <a:off x="395616" y="2374823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css_selector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方法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0A86D16-4946-402B-8D84-62814A6292BE}"/>
              </a:ext>
            </a:extLst>
          </p:cNvPr>
          <p:cNvSpPr/>
          <p:nvPr/>
        </p:nvSpPr>
        <p:spPr>
          <a:xfrm>
            <a:off x="2647085" y="3792839"/>
            <a:ext cx="179242" cy="14531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33A922DE-68ED-4214-BDF4-366D43EDBF01}"/>
              </a:ext>
            </a:extLst>
          </p:cNvPr>
          <p:cNvCxnSpPr>
            <a:cxnSpLocks/>
          </p:cNvCxnSpPr>
          <p:nvPr/>
        </p:nvCxnSpPr>
        <p:spPr>
          <a:xfrm flipH="1">
            <a:off x="2244436" y="3938154"/>
            <a:ext cx="402649" cy="49461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133C06E4-D91C-48AE-B132-29C632BA6011}"/>
              </a:ext>
            </a:extLst>
          </p:cNvPr>
          <p:cNvCxnSpPr>
            <a:cxnSpLocks/>
          </p:cNvCxnSpPr>
          <p:nvPr/>
        </p:nvCxnSpPr>
        <p:spPr>
          <a:xfrm>
            <a:off x="2527587" y="4639207"/>
            <a:ext cx="558513" cy="1303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8BCCE0B9-302D-400F-BE2F-552A0AEA724B}"/>
              </a:ext>
            </a:extLst>
          </p:cNvPr>
          <p:cNvSpPr/>
          <p:nvPr/>
        </p:nvSpPr>
        <p:spPr>
          <a:xfrm>
            <a:off x="3433331" y="5451919"/>
            <a:ext cx="764596" cy="7604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AD84871-3AF5-45EF-B7A5-5EA907224B58}"/>
              </a:ext>
            </a:extLst>
          </p:cNvPr>
          <p:cNvSpPr/>
          <p:nvPr/>
        </p:nvSpPr>
        <p:spPr>
          <a:xfrm>
            <a:off x="4187535" y="5043213"/>
            <a:ext cx="893619" cy="7604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21E6EF1-3673-4F12-ADE2-D8326C8AB9A0}"/>
              </a:ext>
            </a:extLst>
          </p:cNvPr>
          <p:cNvSpPr/>
          <p:nvPr/>
        </p:nvSpPr>
        <p:spPr>
          <a:xfrm>
            <a:off x="5623608" y="4220958"/>
            <a:ext cx="513358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定位到搜索框的</a:t>
            </a:r>
            <a:r>
              <a:rPr lang="en-US" altLang="zh-CN" sz="20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css_selector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内容为：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#kw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5027B9D-5851-465C-92A6-D0A9FD8D6E49}"/>
              </a:ext>
            </a:extLst>
          </p:cNvPr>
          <p:cNvSpPr/>
          <p:nvPr/>
        </p:nvSpPr>
        <p:spPr>
          <a:xfrm>
            <a:off x="5623608" y="4814336"/>
            <a:ext cx="6710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定位到百度一下按钮的</a:t>
            </a:r>
            <a:r>
              <a:rPr lang="en-US" altLang="zh-CN" sz="20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css_selector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内容为：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#</a:t>
            </a:r>
            <a:r>
              <a:rPr lang="en-US" altLang="zh-CN" sz="20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329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5" grpId="0"/>
      <p:bldP spid="28" grpId="0" animBg="1"/>
      <p:bldP spid="30" grpId="0" animBg="1"/>
      <p:bldP spid="31" grpId="0" animBg="1"/>
      <p:bldP spid="20" grpId="0"/>
      <p:bldP spid="3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库的使用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查找元素模拟鼠标和键盘操作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1734F22-9094-4CA7-A787-C96FBFFD2C9B}"/>
              </a:ext>
            </a:extLst>
          </p:cNvPr>
          <p:cNvGrpSpPr/>
          <p:nvPr/>
        </p:nvGrpSpPr>
        <p:grpSpPr>
          <a:xfrm>
            <a:off x="448322" y="4098328"/>
            <a:ext cx="11488177" cy="2567717"/>
            <a:chOff x="448322" y="2685929"/>
            <a:chExt cx="11488177" cy="5724935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2BC6EA4-B087-4D0F-B3B4-10FCBEB5A5E7}"/>
                </a:ext>
              </a:extLst>
            </p:cNvPr>
            <p:cNvSpPr/>
            <p:nvPr/>
          </p:nvSpPr>
          <p:spPr>
            <a:xfrm>
              <a:off x="448322" y="2685929"/>
              <a:ext cx="11281719" cy="572493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E1CF54C-4C11-436B-BE1A-BAA31057D2C4}"/>
                </a:ext>
              </a:extLst>
            </p:cNvPr>
            <p:cNvSpPr txBox="1"/>
            <p:nvPr/>
          </p:nvSpPr>
          <p:spPr>
            <a:xfrm>
              <a:off x="792000" y="2773021"/>
              <a:ext cx="10502917" cy="5274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from selenium import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webdriver.Chrome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("https://www.baidu.com/")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browser.find_element_by_css_selector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('#kw').clear()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browser.find_element_by_css_selector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('#kw').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send_keys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('python')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browser.find_element_by_css_selector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('#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su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').click()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335A092-D472-42F7-ADB0-F74AA4E9E5B7}"/>
                </a:ext>
              </a:extLst>
            </p:cNvPr>
            <p:cNvSpPr txBox="1"/>
            <p:nvPr/>
          </p:nvSpPr>
          <p:spPr>
            <a:xfrm>
              <a:off x="6851182" y="2773021"/>
              <a:ext cx="5085317" cy="5274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从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selenium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库中引入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功能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声明要模拟的浏览器是谷歌浏览器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访问百度网页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清除搜索框默认文字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在搜索框输入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单击百度一下按钮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D98F348-AECD-4CF7-AEA3-C2AC29555E0F}"/>
              </a:ext>
            </a:extLst>
          </p:cNvPr>
          <p:cNvSpPr txBox="1"/>
          <p:nvPr/>
        </p:nvSpPr>
        <p:spPr>
          <a:xfrm>
            <a:off x="395616" y="2374823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css_selector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方法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C8AC9AF-63CC-4E32-9F88-BF154C78B556}"/>
              </a:ext>
            </a:extLst>
          </p:cNvPr>
          <p:cNvSpPr/>
          <p:nvPr/>
        </p:nvSpPr>
        <p:spPr>
          <a:xfrm>
            <a:off x="6629394" y="5737470"/>
            <a:ext cx="2535383" cy="3466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E5A12BB-31CB-42E9-85DB-4FCD6DAAE370}"/>
              </a:ext>
            </a:extLst>
          </p:cNvPr>
          <p:cNvSpPr/>
          <p:nvPr/>
        </p:nvSpPr>
        <p:spPr>
          <a:xfrm>
            <a:off x="6629394" y="5354135"/>
            <a:ext cx="841665" cy="3466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7E02E04-EDA7-4208-9632-F27D31CED9EE}"/>
              </a:ext>
            </a:extLst>
          </p:cNvPr>
          <p:cNvSpPr/>
          <p:nvPr/>
        </p:nvSpPr>
        <p:spPr>
          <a:xfrm>
            <a:off x="6522019" y="6118791"/>
            <a:ext cx="841665" cy="3466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E103CB7-A43E-490F-BA84-4AA15F1DFEE3}"/>
              </a:ext>
            </a:extLst>
          </p:cNvPr>
          <p:cNvSpPr/>
          <p:nvPr/>
        </p:nvSpPr>
        <p:spPr>
          <a:xfrm>
            <a:off x="388690" y="2857954"/>
            <a:ext cx="11407694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练习：尝试</a:t>
            </a:r>
            <a:r>
              <a:rPr lang="zh-CN" altLang="zh-CN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运用</a:t>
            </a:r>
            <a:r>
              <a:rPr lang="en-US" altLang="zh-CN" sz="2400" b="1" kern="1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css_selector</a:t>
            </a:r>
            <a:r>
              <a:rPr lang="zh-CN" altLang="zh-CN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方法在百度首页搜索框中输入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en-US" altLang="zh-CN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python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”，</a:t>
            </a:r>
            <a:r>
              <a:rPr lang="zh-CN" altLang="zh-CN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并单击百度一下按钮进行搜索的操作。</a:t>
            </a:r>
          </a:p>
        </p:txBody>
      </p:sp>
    </p:spTree>
    <p:extLst>
      <p:ext uri="{BB962C8B-B14F-4D97-AF65-F5344CB8AC3E}">
        <p14:creationId xmlns:p14="http://schemas.microsoft.com/office/powerpoint/2010/main" val="321710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 animBg="1"/>
      <p:bldP spid="19" grpId="0" animBg="1"/>
      <p:bldP spid="2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库的使用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获取网页真正的源代码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1734F22-9094-4CA7-A787-C96FBFFD2C9B}"/>
              </a:ext>
            </a:extLst>
          </p:cNvPr>
          <p:cNvGrpSpPr/>
          <p:nvPr/>
        </p:nvGrpSpPr>
        <p:grpSpPr>
          <a:xfrm>
            <a:off x="448322" y="2586171"/>
            <a:ext cx="11488177" cy="998690"/>
            <a:chOff x="448322" y="2685931"/>
            <a:chExt cx="11488177" cy="2226661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2BC6EA4-B087-4D0F-B3B4-10FCBEB5A5E7}"/>
                </a:ext>
              </a:extLst>
            </p:cNvPr>
            <p:cNvSpPr/>
            <p:nvPr/>
          </p:nvSpPr>
          <p:spPr>
            <a:xfrm>
              <a:off x="448322" y="2685931"/>
              <a:ext cx="11281719" cy="222666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E1CF54C-4C11-436B-BE1A-BAA31057D2C4}"/>
                </a:ext>
              </a:extLst>
            </p:cNvPr>
            <p:cNvSpPr txBox="1"/>
            <p:nvPr/>
          </p:nvSpPr>
          <p:spPr>
            <a:xfrm>
              <a:off x="792000" y="2773021"/>
              <a:ext cx="10502917" cy="1843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data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browser.page_source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print(data)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335A092-D472-42F7-ADB0-F74AA4E9E5B7}"/>
                </a:ext>
              </a:extLst>
            </p:cNvPr>
            <p:cNvSpPr txBox="1"/>
            <p:nvPr/>
          </p:nvSpPr>
          <p:spPr>
            <a:xfrm>
              <a:off x="6851182" y="2773021"/>
              <a:ext cx="5085317" cy="1843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获取真正的网页源代码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输出源代码</a:t>
              </a:r>
            </a:p>
          </p:txBody>
        </p: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1C8AC9AF-63CC-4E32-9F88-BF154C78B556}"/>
              </a:ext>
            </a:extLst>
          </p:cNvPr>
          <p:cNvSpPr/>
          <p:nvPr/>
        </p:nvSpPr>
        <p:spPr>
          <a:xfrm>
            <a:off x="1787230" y="2691863"/>
            <a:ext cx="2722425" cy="35267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C856C55-6BF9-4615-9253-10C8B3F40AA0}"/>
              </a:ext>
            </a:extLst>
          </p:cNvPr>
          <p:cNvGrpSpPr/>
          <p:nvPr/>
        </p:nvGrpSpPr>
        <p:grpSpPr>
          <a:xfrm>
            <a:off x="448322" y="4227938"/>
            <a:ext cx="11488177" cy="998690"/>
            <a:chOff x="448322" y="2685929"/>
            <a:chExt cx="11488177" cy="2226661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358A78D-B708-466B-9179-E4B6096B997C}"/>
                </a:ext>
              </a:extLst>
            </p:cNvPr>
            <p:cNvSpPr/>
            <p:nvPr/>
          </p:nvSpPr>
          <p:spPr>
            <a:xfrm>
              <a:off x="448322" y="2685929"/>
              <a:ext cx="11281719" cy="222666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F178586-86B2-49E2-8FAA-691850E0C590}"/>
                </a:ext>
              </a:extLst>
            </p:cNvPr>
            <p:cNvSpPr txBox="1"/>
            <p:nvPr/>
          </p:nvSpPr>
          <p:spPr>
            <a:xfrm>
              <a:off x="792000" y="2773021"/>
              <a:ext cx="10502917" cy="1843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time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time.sleep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(3) 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8D294D47-C9C5-4E3D-A321-19E589549B2A}"/>
                </a:ext>
              </a:extLst>
            </p:cNvPr>
            <p:cNvSpPr txBox="1"/>
            <p:nvPr/>
          </p:nvSpPr>
          <p:spPr>
            <a:xfrm>
              <a:off x="6851182" y="2773021"/>
              <a:ext cx="5085317" cy="1843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time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停止运行代码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3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秒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B4D04092-4AA6-49EF-8CE3-74A6C82DB86B}"/>
              </a:ext>
            </a:extLst>
          </p:cNvPr>
          <p:cNvSpPr txBox="1"/>
          <p:nvPr/>
        </p:nvSpPr>
        <p:spPr>
          <a:xfrm>
            <a:off x="395616" y="3559389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如果是单击按钮跳转到新的网页，需要在单击按钮后等待几秒再获取源代码。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9E29CE8-4CB3-4E4E-8578-A4AD501CE35B}"/>
              </a:ext>
            </a:extLst>
          </p:cNvPr>
          <p:cNvSpPr txBox="1"/>
          <p:nvPr/>
        </p:nvSpPr>
        <p:spPr>
          <a:xfrm>
            <a:off x="392151" y="5187298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如果是直接访问网址，通常不需要等待。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379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 animBg="1"/>
      <p:bldP spid="20" grpId="0"/>
      <p:bldP spid="2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库的使用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获取网页真正的源代码</a:t>
            </a:r>
            <a:endParaRPr lang="en-GB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1734F22-9094-4CA7-A787-C96FBFFD2C9B}"/>
              </a:ext>
            </a:extLst>
          </p:cNvPr>
          <p:cNvGrpSpPr/>
          <p:nvPr/>
        </p:nvGrpSpPr>
        <p:grpSpPr>
          <a:xfrm>
            <a:off x="448322" y="2991419"/>
            <a:ext cx="11488177" cy="3679545"/>
            <a:chOff x="448322" y="2685929"/>
            <a:chExt cx="11488177" cy="8203847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2BC6EA4-B087-4D0F-B3B4-10FCBEB5A5E7}"/>
                </a:ext>
              </a:extLst>
            </p:cNvPr>
            <p:cNvSpPr/>
            <p:nvPr/>
          </p:nvSpPr>
          <p:spPr>
            <a:xfrm>
              <a:off x="448322" y="2685929"/>
              <a:ext cx="11281719" cy="820384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E1CF54C-4C11-436B-BE1A-BAA31057D2C4}"/>
                </a:ext>
              </a:extLst>
            </p:cNvPr>
            <p:cNvSpPr txBox="1"/>
            <p:nvPr/>
          </p:nvSpPr>
          <p:spPr>
            <a:xfrm>
              <a:off x="792000" y="2773021"/>
              <a:ext cx="10502917" cy="7847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from selenium import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time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webdriver.Chrome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("https://www.baidu.com/")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browser.find_element_by_xpath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('//*[@id="kw"]').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send_keys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('python')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browser.find_element_by_xpath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('//*[@id="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su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"]').click()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time.sleep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(3)  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data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browser.page_source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print(data)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335A092-D472-42F7-ADB0-F74AA4E9E5B7}"/>
                </a:ext>
              </a:extLst>
            </p:cNvPr>
            <p:cNvSpPr txBox="1"/>
            <p:nvPr/>
          </p:nvSpPr>
          <p:spPr>
            <a:xfrm>
              <a:off x="6851182" y="2773021"/>
              <a:ext cx="5085317" cy="7847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从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selenium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库中引入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功能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time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声明要模拟的浏览器是谷歌浏览器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访问百度网页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       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在搜索框输入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单击百度一下按钮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停止运行代码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3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秒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获取真正的网页源代码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输出源代码</a:t>
              </a:r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D98F348-AECD-4CF7-AEA3-C2AC29555E0F}"/>
              </a:ext>
            </a:extLst>
          </p:cNvPr>
          <p:cNvSpPr txBox="1"/>
          <p:nvPr/>
        </p:nvSpPr>
        <p:spPr>
          <a:xfrm>
            <a:off x="395616" y="2374823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跳转网址获取源代码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54B769C-70F6-49D5-A5E1-497510CB738C}"/>
              </a:ext>
            </a:extLst>
          </p:cNvPr>
          <p:cNvSpPr/>
          <p:nvPr/>
        </p:nvSpPr>
        <p:spPr>
          <a:xfrm>
            <a:off x="792000" y="3485834"/>
            <a:ext cx="1732991" cy="3484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26A3CB2-69FC-4BD1-BBE4-E881CA9C7A8F}"/>
              </a:ext>
            </a:extLst>
          </p:cNvPr>
          <p:cNvSpPr/>
          <p:nvPr/>
        </p:nvSpPr>
        <p:spPr>
          <a:xfrm>
            <a:off x="792000" y="5397762"/>
            <a:ext cx="1816118" cy="3484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0609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 animBg="1"/>
      <p:bldP spid="1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库的使用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获取网页真正的源代码</a:t>
            </a:r>
            <a:endParaRPr lang="en-GB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1734F22-9094-4CA7-A787-C96FBFFD2C9B}"/>
              </a:ext>
            </a:extLst>
          </p:cNvPr>
          <p:cNvGrpSpPr/>
          <p:nvPr/>
        </p:nvGrpSpPr>
        <p:grpSpPr>
          <a:xfrm>
            <a:off x="448322" y="2991419"/>
            <a:ext cx="11488177" cy="2536545"/>
            <a:chOff x="448322" y="2685929"/>
            <a:chExt cx="11488177" cy="5655435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2BC6EA4-B087-4D0F-B3B4-10FCBEB5A5E7}"/>
                </a:ext>
              </a:extLst>
            </p:cNvPr>
            <p:cNvSpPr/>
            <p:nvPr/>
          </p:nvSpPr>
          <p:spPr>
            <a:xfrm>
              <a:off x="448322" y="2685929"/>
              <a:ext cx="11281719" cy="565543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E1CF54C-4C11-436B-BE1A-BAA31057D2C4}"/>
                </a:ext>
              </a:extLst>
            </p:cNvPr>
            <p:cNvSpPr txBox="1"/>
            <p:nvPr/>
          </p:nvSpPr>
          <p:spPr>
            <a:xfrm>
              <a:off x="792001" y="2773021"/>
              <a:ext cx="5972482" cy="5274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from selenium import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webdriver.Chrome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("https://www.baidu.com/s?&amp;wd=python&amp;ie=utf-8")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data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browser.page_source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print(data)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335A092-D472-42F7-ADB0-F74AA4E9E5B7}"/>
                </a:ext>
              </a:extLst>
            </p:cNvPr>
            <p:cNvSpPr txBox="1"/>
            <p:nvPr/>
          </p:nvSpPr>
          <p:spPr>
            <a:xfrm>
              <a:off x="6851182" y="2773021"/>
              <a:ext cx="5085317" cy="5274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从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selenium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库中引入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功能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声明要模拟的浏览器是谷歌浏览器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直接访问百度搜索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python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的网页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获取真正的网页源代码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输出源代码</a:t>
              </a:r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D98F348-AECD-4CF7-AEA3-C2AC29555E0F}"/>
              </a:ext>
            </a:extLst>
          </p:cNvPr>
          <p:cNvSpPr txBox="1"/>
          <p:nvPr/>
        </p:nvSpPr>
        <p:spPr>
          <a:xfrm>
            <a:off x="395616" y="2374823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直接访问网址获取源代码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75BA724-C49E-4D5F-8A23-947917C7F85E}"/>
              </a:ext>
            </a:extLst>
          </p:cNvPr>
          <p:cNvSpPr/>
          <p:nvPr/>
        </p:nvSpPr>
        <p:spPr>
          <a:xfrm>
            <a:off x="792001" y="3843048"/>
            <a:ext cx="5972482" cy="74114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57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IP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代理简介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工作原理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2F4C62-C797-4C95-B33B-EC5EF664D7E4}"/>
              </a:ext>
            </a:extLst>
          </p:cNvPr>
          <p:cNvSpPr txBox="1"/>
          <p:nvPr/>
        </p:nvSpPr>
        <p:spPr>
          <a:xfrm>
            <a:off x="737332" y="2512894"/>
            <a:ext cx="10897012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通俗来说，就是你所用网络的身份证号码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IP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地址是什么？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38027BA-8D20-4115-9E31-80479C88E76C}"/>
              </a:ext>
            </a:extLst>
          </p:cNvPr>
          <p:cNvSpPr/>
          <p:nvPr/>
        </p:nvSpPr>
        <p:spPr>
          <a:xfrm>
            <a:off x="747965" y="3208515"/>
            <a:ext cx="60292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一般来说，固定网络下的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地址是不变的。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A7C4176-29D6-440E-9AF7-DA6915037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006" y="3784744"/>
            <a:ext cx="8170718" cy="28232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855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2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库的使用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无界面浏览设置</a:t>
            </a:r>
            <a:endParaRPr lang="en-GB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1734F22-9094-4CA7-A787-C96FBFFD2C9B}"/>
              </a:ext>
            </a:extLst>
          </p:cNvPr>
          <p:cNvGrpSpPr/>
          <p:nvPr/>
        </p:nvGrpSpPr>
        <p:grpSpPr>
          <a:xfrm>
            <a:off x="448322" y="2991419"/>
            <a:ext cx="11488177" cy="1798789"/>
            <a:chOff x="448322" y="2685929"/>
            <a:chExt cx="11488177" cy="401054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2BC6EA4-B087-4D0F-B3B4-10FCBEB5A5E7}"/>
                </a:ext>
              </a:extLst>
            </p:cNvPr>
            <p:cNvSpPr/>
            <p:nvPr/>
          </p:nvSpPr>
          <p:spPr>
            <a:xfrm>
              <a:off x="448322" y="2685929"/>
              <a:ext cx="11281719" cy="401054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E1CF54C-4C11-436B-BE1A-BAA31057D2C4}"/>
                </a:ext>
              </a:extLst>
            </p:cNvPr>
            <p:cNvSpPr txBox="1"/>
            <p:nvPr/>
          </p:nvSpPr>
          <p:spPr>
            <a:xfrm>
              <a:off x="792000" y="2773021"/>
              <a:ext cx="8746855" cy="2700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chrome_options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webdriver.ChromeOptions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chrome_options.add_argument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('--headless')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webdriver.Chrome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(options=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chrome_options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335A092-D472-42F7-ADB0-F74AA4E9E5B7}"/>
                </a:ext>
              </a:extLst>
            </p:cNvPr>
            <p:cNvSpPr txBox="1"/>
            <p:nvPr/>
          </p:nvSpPr>
          <p:spPr>
            <a:xfrm>
              <a:off x="6851182" y="2773021"/>
              <a:ext cx="5085317" cy="35585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谷歌浏览器选项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谷歌浏览器选项中添加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headless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内容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声明要模拟的浏览器是谷歌浏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  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览器，并添加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headless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内容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D98F348-AECD-4CF7-AEA3-C2AC29555E0F}"/>
              </a:ext>
            </a:extLst>
          </p:cNvPr>
          <p:cNvSpPr txBox="1"/>
          <p:nvPr/>
        </p:nvSpPr>
        <p:spPr>
          <a:xfrm>
            <a:off x="395616" y="2374823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Chrome Headless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方法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BAF487D-208A-40D4-9BBB-C2174C6B56C3}"/>
              </a:ext>
            </a:extLst>
          </p:cNvPr>
          <p:cNvSpPr/>
          <p:nvPr/>
        </p:nvSpPr>
        <p:spPr>
          <a:xfrm>
            <a:off x="4680778" y="3903712"/>
            <a:ext cx="3256214" cy="31734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87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5" grpId="0"/>
      <p:bldP spid="1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170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Selenium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库的使用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无界面浏览设置</a:t>
            </a:r>
            <a:endParaRPr lang="en-GB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1734F22-9094-4CA7-A787-C96FBFFD2C9B}"/>
              </a:ext>
            </a:extLst>
          </p:cNvPr>
          <p:cNvGrpSpPr/>
          <p:nvPr/>
        </p:nvGrpSpPr>
        <p:grpSpPr>
          <a:xfrm>
            <a:off x="448322" y="2991419"/>
            <a:ext cx="11488177" cy="3679545"/>
            <a:chOff x="448322" y="2685929"/>
            <a:chExt cx="11488177" cy="820384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2BC6EA4-B087-4D0F-B3B4-10FCBEB5A5E7}"/>
                </a:ext>
              </a:extLst>
            </p:cNvPr>
            <p:cNvSpPr/>
            <p:nvPr/>
          </p:nvSpPr>
          <p:spPr>
            <a:xfrm>
              <a:off x="448322" y="2685929"/>
              <a:ext cx="11281719" cy="820384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E1CF54C-4C11-436B-BE1A-BAA31057D2C4}"/>
                </a:ext>
              </a:extLst>
            </p:cNvPr>
            <p:cNvSpPr txBox="1"/>
            <p:nvPr/>
          </p:nvSpPr>
          <p:spPr>
            <a:xfrm>
              <a:off x="792001" y="2773021"/>
              <a:ext cx="7105090" cy="7847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from selenium import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chrome_options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webdriver.ChromeOptions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chrome_options.add_argument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('--headless')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webdriver.Chrome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chrome_options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=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chrome_options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("https://www.baidu.com/s?&amp;wd=python&amp;ie=utf-8")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data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browser.page_source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print(data)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335A092-D472-42F7-ADB0-F74AA4E9E5B7}"/>
                </a:ext>
              </a:extLst>
            </p:cNvPr>
            <p:cNvSpPr txBox="1"/>
            <p:nvPr/>
          </p:nvSpPr>
          <p:spPr>
            <a:xfrm>
              <a:off x="6851182" y="2773021"/>
              <a:ext cx="5085317" cy="7847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从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selenium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库中引入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webdriver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功能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谷歌浏览器选项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谷歌浏览器选项中添加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headless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内容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声明要模拟的浏览器是谷歌浏览器，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并添加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headless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内容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直接访问百度搜索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python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网页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获取真正的网页源代码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输出源代码</a:t>
              </a:r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8D98F348-AECD-4CF7-AEA3-C2AC29555E0F}"/>
              </a:ext>
            </a:extLst>
          </p:cNvPr>
          <p:cNvSpPr txBox="1"/>
          <p:nvPr/>
        </p:nvSpPr>
        <p:spPr>
          <a:xfrm>
            <a:off x="395616" y="2374823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Chrome Headless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方法（完整代码）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71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1192" y="2095006"/>
            <a:ext cx="11029615" cy="1497507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  <a:endParaRPr lang="en-GB" sz="5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58301" y="5956138"/>
            <a:ext cx="1052508" cy="365125"/>
          </a:xfrm>
        </p:spPr>
        <p:txBody>
          <a:bodyPr/>
          <a:lstStyle/>
          <a:p>
            <a:r>
              <a:rPr lang="en-US" dirty="0"/>
              <a:t>45</a:t>
            </a:r>
          </a:p>
        </p:txBody>
      </p:sp>
    </p:spTree>
    <p:extLst>
      <p:ext uri="{BB962C8B-B14F-4D97-AF65-F5344CB8AC3E}">
        <p14:creationId xmlns:p14="http://schemas.microsoft.com/office/powerpoint/2010/main" val="1201815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IP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代理简介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工作原理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2F4C62-C797-4C95-B33B-EC5EF664D7E4}"/>
              </a:ext>
            </a:extLst>
          </p:cNvPr>
          <p:cNvSpPr txBox="1"/>
          <p:nvPr/>
        </p:nvSpPr>
        <p:spPr>
          <a:xfrm>
            <a:off x="737332" y="2512894"/>
            <a:ext cx="10897012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通俗来说，就是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IP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地址的伪装。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IP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代理是什么？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38027BA-8D20-4115-9E31-80479C88E76C}"/>
              </a:ext>
            </a:extLst>
          </p:cNvPr>
          <p:cNvSpPr/>
          <p:nvPr/>
        </p:nvSpPr>
        <p:spPr>
          <a:xfrm>
            <a:off x="747965" y="3208515"/>
            <a:ext cx="69461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代理池：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代理服务商所拥有的海量的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地址。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35A7BCC-BB16-4CAA-80BD-63F9FF4F1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965" y="3875308"/>
            <a:ext cx="4959927" cy="2445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F89B422-09E2-4927-8174-24A723CD8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6285" y="4081992"/>
            <a:ext cx="4999430" cy="2444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9334808-76B7-47C8-BDB9-787A7068C3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5719" y="4319849"/>
            <a:ext cx="4925090" cy="2444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6023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IP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代理简介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使用方法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IP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代理的使用基础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E4E9766-A66B-42DD-8E6F-DADB248396F8}"/>
              </a:ext>
            </a:extLst>
          </p:cNvPr>
          <p:cNvGrpSpPr/>
          <p:nvPr/>
        </p:nvGrpSpPr>
        <p:grpSpPr>
          <a:xfrm>
            <a:off x="455140" y="2596975"/>
            <a:ext cx="11281719" cy="2546526"/>
            <a:chOff x="448322" y="2685927"/>
            <a:chExt cx="11281719" cy="5677683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22677202-FD57-41C6-ACD2-EADEBE3B814F}"/>
                </a:ext>
              </a:extLst>
            </p:cNvPr>
            <p:cNvSpPr/>
            <p:nvPr/>
          </p:nvSpPr>
          <p:spPr>
            <a:xfrm>
              <a:off x="448322" y="2685927"/>
              <a:ext cx="11281719" cy="567768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F9BD16C-9F82-4E0D-B22A-E783FAA041B4}"/>
                </a:ext>
              </a:extLst>
            </p:cNvPr>
            <p:cNvSpPr txBox="1"/>
            <p:nvPr/>
          </p:nvSpPr>
          <p:spPr>
            <a:xfrm>
              <a:off x="792001" y="2773021"/>
              <a:ext cx="8449090" cy="5274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requests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proxy = </a:t>
              </a:r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'IP</a:t>
              </a:r>
              <a:r>
                <a:rPr lang="zh-CN" altLang="en-US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代理地址</a:t>
              </a:r>
              <a:r>
                <a:rPr lang="en-US" altLang="zh-CN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proxies = {"http": "http://"+proxy, "https": "https://"+proxy}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'https://httpbin.org/get'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proxies=proxies).text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print(res)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8F75B73-13E1-4744-AE5F-6687FDB43A6D}"/>
                </a:ext>
              </a:extLst>
            </p:cNvPr>
            <p:cNvSpPr txBox="1"/>
            <p:nvPr/>
          </p:nvSpPr>
          <p:spPr>
            <a:xfrm>
              <a:off x="7266817" y="2777429"/>
              <a:ext cx="4337173" cy="5274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注意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IP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地址需要自己购买并替换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配置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IP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代理地址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设置网址为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获得网址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源代码信息</a:t>
              </a: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9494747E-2227-4B83-808E-26C8D1DC2895}"/>
              </a:ext>
            </a:extLst>
          </p:cNvPr>
          <p:cNvSpPr/>
          <p:nvPr/>
        </p:nvSpPr>
        <p:spPr>
          <a:xfrm>
            <a:off x="3778424" y="4180502"/>
            <a:ext cx="2092440" cy="4226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8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IP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代理简介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使用方法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IP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代理的使用实战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C09A6C1-932F-4BD8-A8B2-28955E9EA1A8}"/>
              </a:ext>
            </a:extLst>
          </p:cNvPr>
          <p:cNvSpPr txBox="1"/>
          <p:nvPr/>
        </p:nvSpPr>
        <p:spPr>
          <a:xfrm>
            <a:off x="717238" y="2482978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讯代理的官方地址：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http://www.xdaili.cn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6A4EACE-6289-4E1D-BC21-2AC4F7E65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3914" y="3145532"/>
            <a:ext cx="7184171" cy="3559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E57ECA6-8946-4C02-88A0-FC2F30B27B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30"/>
          <a:stretch/>
        </p:blipFill>
        <p:spPr>
          <a:xfrm>
            <a:off x="4887486" y="4394243"/>
            <a:ext cx="4800599" cy="20593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A03519AE-50C8-4AD8-85A9-31AFD11C0F07}"/>
              </a:ext>
            </a:extLst>
          </p:cNvPr>
          <p:cNvSpPr/>
          <p:nvPr/>
        </p:nvSpPr>
        <p:spPr>
          <a:xfrm>
            <a:off x="5195345" y="5167638"/>
            <a:ext cx="4146082" cy="43306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0857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7" grpId="0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IP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代理简介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使用方法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IP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代理的使用实战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C09A6C1-932F-4BD8-A8B2-28955E9EA1A8}"/>
              </a:ext>
            </a:extLst>
          </p:cNvPr>
          <p:cNvSpPr txBox="1"/>
          <p:nvPr/>
        </p:nvSpPr>
        <p:spPr>
          <a:xfrm>
            <a:off x="717238" y="2420632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如何使用讯代理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3D7EBCF-78E7-4D53-B5F7-87A9C3BE4F66}"/>
              </a:ext>
            </a:extLst>
          </p:cNvPr>
          <p:cNvSpPr txBox="1"/>
          <p:nvPr/>
        </p:nvSpPr>
        <p:spPr>
          <a:xfrm>
            <a:off x="717238" y="2995098"/>
            <a:ext cx="11107338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第一步：登录账号后，单击右上角的头像进入个人中心。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第二步：在左侧单击“我的订单”选项，在右侧界面中可以看到购买的订单。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第三步：单击“生成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API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”链接，进入生成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API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的新界面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EDE5411-159F-406D-BAD3-24E924A69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569" y="4480398"/>
            <a:ext cx="10373591" cy="21948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7ACFBA81-4D36-46E3-8106-C05D3A842DBA}"/>
              </a:ext>
            </a:extLst>
          </p:cNvPr>
          <p:cNvSpPr/>
          <p:nvPr/>
        </p:nvSpPr>
        <p:spPr>
          <a:xfrm>
            <a:off x="8988136" y="4480398"/>
            <a:ext cx="415637" cy="38254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1C0461C-CCFB-4CF7-AA74-06F36D5A57F8}"/>
              </a:ext>
            </a:extLst>
          </p:cNvPr>
          <p:cNvSpPr/>
          <p:nvPr/>
        </p:nvSpPr>
        <p:spPr>
          <a:xfrm>
            <a:off x="1607127" y="6282294"/>
            <a:ext cx="1759528" cy="38254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AD4EE23-0B36-4ED1-8B49-2D41A41A6F6D}"/>
              </a:ext>
            </a:extLst>
          </p:cNvPr>
          <p:cNvSpPr/>
          <p:nvPr/>
        </p:nvSpPr>
        <p:spPr>
          <a:xfrm>
            <a:off x="9008918" y="5887176"/>
            <a:ext cx="540328" cy="2746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109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7" grpId="0"/>
      <p:bldP spid="9" grpId="0"/>
      <p:bldP spid="12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7131544-26BB-4E81-B751-E84A79E2C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7964" y="3046454"/>
            <a:ext cx="6286783" cy="36349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IP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代理简介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使用方法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IP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代理的使用实战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C09A6C1-932F-4BD8-A8B2-28955E9EA1A8}"/>
              </a:ext>
            </a:extLst>
          </p:cNvPr>
          <p:cNvSpPr txBox="1"/>
          <p:nvPr/>
        </p:nvSpPr>
        <p:spPr>
          <a:xfrm>
            <a:off x="717238" y="2420632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如何使用讯代理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3D7EBCF-78E7-4D53-B5F7-87A9C3BE4F66}"/>
              </a:ext>
            </a:extLst>
          </p:cNvPr>
          <p:cNvSpPr txBox="1"/>
          <p:nvPr/>
        </p:nvSpPr>
        <p:spPr>
          <a:xfrm>
            <a:off x="717238" y="2995098"/>
            <a:ext cx="4779553" cy="3731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第四步：在弹出的生产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API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页面中选择所购买的订单。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第五步：设置“提取数量”为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第六步：在“数据格式”选项组中单击“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TXT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”单选按钮。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第七步：单击“生成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API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链接”按钮。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第八步：单击“复制”按钮，将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API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链接复制下来。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ACFBA81-4D36-46E3-8106-C05D3A842DBA}"/>
              </a:ext>
            </a:extLst>
          </p:cNvPr>
          <p:cNvSpPr/>
          <p:nvPr/>
        </p:nvSpPr>
        <p:spPr>
          <a:xfrm>
            <a:off x="7481454" y="4064933"/>
            <a:ext cx="727364" cy="2991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1C0461C-CCFB-4CF7-AA74-06F36D5A57F8}"/>
              </a:ext>
            </a:extLst>
          </p:cNvPr>
          <p:cNvSpPr/>
          <p:nvPr/>
        </p:nvSpPr>
        <p:spPr>
          <a:xfrm>
            <a:off x="6480464" y="3719945"/>
            <a:ext cx="1728354" cy="2991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AD4EE23-0B36-4ED1-8B49-2D41A41A6F6D}"/>
              </a:ext>
            </a:extLst>
          </p:cNvPr>
          <p:cNvSpPr/>
          <p:nvPr/>
        </p:nvSpPr>
        <p:spPr>
          <a:xfrm>
            <a:off x="7053695" y="4409921"/>
            <a:ext cx="479714" cy="26448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677DEF2-B366-4B43-B7A3-095463108E0C}"/>
              </a:ext>
            </a:extLst>
          </p:cNvPr>
          <p:cNvSpPr/>
          <p:nvPr/>
        </p:nvSpPr>
        <p:spPr>
          <a:xfrm>
            <a:off x="6509905" y="4721399"/>
            <a:ext cx="940376" cy="26448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64D1218-987A-419F-8ABF-9F1C34E6A3E9}"/>
              </a:ext>
            </a:extLst>
          </p:cNvPr>
          <p:cNvSpPr/>
          <p:nvPr/>
        </p:nvSpPr>
        <p:spPr>
          <a:xfrm>
            <a:off x="6010276" y="5330998"/>
            <a:ext cx="2011506" cy="4567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B0267BE-6E26-414E-859B-3BABCC8F0D33}"/>
              </a:ext>
            </a:extLst>
          </p:cNvPr>
          <p:cNvSpPr/>
          <p:nvPr/>
        </p:nvSpPr>
        <p:spPr>
          <a:xfrm>
            <a:off x="7047202" y="6349761"/>
            <a:ext cx="479714" cy="26448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411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IP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代理简介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使用方法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IP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代理的使用实战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C09A6C1-932F-4BD8-A8B2-28955E9EA1A8}"/>
              </a:ext>
            </a:extLst>
          </p:cNvPr>
          <p:cNvSpPr txBox="1"/>
          <p:nvPr/>
        </p:nvSpPr>
        <p:spPr>
          <a:xfrm>
            <a:off x="717238" y="2420632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如何使用讯代理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4774CB3-8D05-4A5F-A43A-EDDCD5ABC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31" y="3692959"/>
            <a:ext cx="11271709" cy="7751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02BC6D13-BE01-45F2-BD1C-756C71F5C5A8}"/>
              </a:ext>
            </a:extLst>
          </p:cNvPr>
          <p:cNvSpPr txBox="1"/>
          <p:nvPr/>
        </p:nvSpPr>
        <p:spPr>
          <a:xfrm>
            <a:off x="717238" y="2995098"/>
            <a:ext cx="11107338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复制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API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连接后，可以把链接粘贴到浏览器的地址栏中并打开进行简单测试。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B0D056-F7CA-4C99-85AF-D989011F0FB5}"/>
              </a:ext>
            </a:extLst>
          </p:cNvPr>
          <p:cNvSpPr/>
          <p:nvPr/>
        </p:nvSpPr>
        <p:spPr>
          <a:xfrm>
            <a:off x="465531" y="4006842"/>
            <a:ext cx="1173907" cy="2742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E5C37F3-5BCD-4C4F-ABE7-33DA97007A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125.106.156.12:46281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E8EA470A-6AB8-4274-A179-91E3AAF462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125.106.156.12:46281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46E6DF7-F934-4869-AD34-CDC4F95EE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125.106.156.12:46281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ECB3BE36-328E-4C57-877B-529AD586DD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125.106.156.12:46281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5">
            <a:extLst>
              <a:ext uri="{FF2B5EF4-FFF2-40B4-BE49-F238E27FC236}">
                <a16:creationId xmlns:a16="http://schemas.microsoft.com/office/drawing/2014/main" id="{C75CE238-D38E-4D26-BB30-BCEF8C7D0D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125.106.156.12:46281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E68E45D-60DC-4D62-AEFF-4CFE4B5BCBCA}"/>
              </a:ext>
            </a:extLst>
          </p:cNvPr>
          <p:cNvGrpSpPr/>
          <p:nvPr/>
        </p:nvGrpSpPr>
        <p:grpSpPr>
          <a:xfrm>
            <a:off x="455140" y="4703827"/>
            <a:ext cx="11281719" cy="2112130"/>
            <a:chOff x="448322" y="2680351"/>
            <a:chExt cx="11281719" cy="4709164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C82E74E-B6FD-479D-AE46-424964FDD32C}"/>
                </a:ext>
              </a:extLst>
            </p:cNvPr>
            <p:cNvSpPr/>
            <p:nvPr/>
          </p:nvSpPr>
          <p:spPr>
            <a:xfrm>
              <a:off x="448322" y="2685927"/>
              <a:ext cx="11281719" cy="470358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9A1F6A5C-876C-4261-A0B1-10323FB330F2}"/>
                </a:ext>
              </a:extLst>
            </p:cNvPr>
            <p:cNvSpPr txBox="1"/>
            <p:nvPr/>
          </p:nvSpPr>
          <p:spPr>
            <a:xfrm>
              <a:off x="792001" y="2680351"/>
              <a:ext cx="8449090" cy="4616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requests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proxy =</a:t>
              </a:r>
              <a:endPara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proxies = {"http": "http://"+proxy, "https": "https://"+proxy}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'https://httpbin.org/get'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proxies=proxies).text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print(res)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A2B70BA-23DE-405E-9EFA-A0098110FCCB}"/>
                </a:ext>
              </a:extLst>
            </p:cNvPr>
            <p:cNvSpPr txBox="1"/>
            <p:nvPr/>
          </p:nvSpPr>
          <p:spPr>
            <a:xfrm>
              <a:off x="7266817" y="2684759"/>
              <a:ext cx="4337173" cy="4616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更新后的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IP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地址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配置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IP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代理地址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设置网址为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获得网址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源代码信息</a:t>
              </a: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85DA757D-2771-4E63-8CB0-408446D88CA4}"/>
              </a:ext>
            </a:extLst>
          </p:cNvPr>
          <p:cNvSpPr/>
          <p:nvPr/>
        </p:nvSpPr>
        <p:spPr>
          <a:xfrm>
            <a:off x="1913386" y="5040373"/>
            <a:ext cx="31758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'125.106.156.12:46281'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79500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0" grpId="0" animBg="1"/>
      <p:bldP spid="3" grpId="0"/>
    </p:bld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TM03457464[[fn=红利]]</Template>
  <TotalTime>67035</TotalTime>
  <Words>2606</Words>
  <Application>Microsoft Office PowerPoint</Application>
  <PresentationFormat>宽屏</PresentationFormat>
  <Paragraphs>354</Paragraphs>
  <Slides>32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0" baseType="lpstr">
      <vt:lpstr>Arial Unicode MS</vt:lpstr>
      <vt:lpstr>微软雅黑</vt:lpstr>
      <vt:lpstr>Arial</vt:lpstr>
      <vt:lpstr>Calibri</vt:lpstr>
      <vt:lpstr>Gill Sans MT</vt:lpstr>
      <vt:lpstr>Wingdings</vt:lpstr>
      <vt:lpstr>Wingdings 2</vt:lpstr>
      <vt:lpstr>Dividend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</vt:lpstr>
    </vt:vector>
  </TitlesOfParts>
  <Company>none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INTERDEPENDENT CONSUMER PREFERENCES</dc:title>
  <dc:creator>Huang Y.</dc:creator>
  <cp:lastModifiedBy>Huang Y</cp:lastModifiedBy>
  <cp:revision>1381</cp:revision>
  <dcterms:created xsi:type="dcterms:W3CDTF">2016-03-12T16:08:20Z</dcterms:created>
  <dcterms:modified xsi:type="dcterms:W3CDTF">2020-06-01T12:09:09Z</dcterms:modified>
</cp:coreProperties>
</file>

<file path=docProps/thumbnail.jpeg>
</file>